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oppins Bold" charset="1" panose="00000800000000000000"/>
      <p:regular r:id="rId15"/>
    </p:embeddedFont>
    <p:embeddedFont>
      <p:font typeface="Poppins"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notesSlides/notesSlide6.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Since 2020, we’ve seen an enormous surge in data generation — about 55.8 zettabytes more in just three years.</a:t>
            </a:r>
          </a:p>
          <a:p>
            <a:r>
              <a:rPr lang="en-US"/>
              <a:t/>
            </a:r>
          </a:p>
          <a:p>
            <a:r>
              <a:rPr lang="en-US"/>
              <a:t>This explosion of data has made it essential for organizations to move toward storage solutions that are flexible, scalable, and high-performing. These systems must handle both structured and unstructured data, ensure integrity, and accommodate simultaneous access by multiple users — often from mobile devices.</a:t>
            </a:r>
          </a:p>
          <a:p>
            <a:r>
              <a:rPr lang="en-US"/>
              <a:t/>
            </a:r>
          </a:p>
          <a:p>
            <a:r>
              <a:rPr lang="en-US"/>
              <a:t>Distributed databases are meeting this demand effectively. Instead of storing data in a single location, they distribute it across multiple physical or virtual machines — sometimes across regions — to boost availability, speed, and reliability.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Distributed databases come in two main types:</a:t>
            </a:r>
          </a:p>
          <a:p>
            <a:r>
              <a:rPr lang="en-US"/>
              <a:t> </a:t>
            </a:r>
          </a:p>
          <a:p>
            <a:r>
              <a:rPr lang="en-US"/>
              <a:t>homogeneous and heterogeneous.</a:t>
            </a:r>
          </a:p>
          <a:p>
            <a:r>
              <a:rPr lang="en-US"/>
              <a:t/>
            </a:r>
          </a:p>
          <a:p>
            <a:r>
              <a:rPr lang="en-US"/>
              <a:t>In a homogeneous distributed database, all the systems involved use the same hardware, software, operating system, and data model. This uniformity makes it easier to manage and ensures compatibility. Often, the same vendor supplies all components, simplifying integration.</a:t>
            </a:r>
          </a:p>
          <a:p>
            <a:r>
              <a:rPr lang="en-US"/>
              <a:t/>
            </a:r>
          </a:p>
          <a:p>
            <a:r>
              <a:rPr lang="en-US"/>
              <a:t>On the other hand, a heterogeneous distributed database connects different systems — these might run different operating systems, use different data models, and contain different schemas. These systems typically require middleware or translation software to allow communication. In some cases, one system might not even be aware of the others — making coordination and consistency more complex but offering greater flexibility.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Distributed databases work by storing data across multiple machines, called nodes. These nodes can be servers, computers, or virtual machines, and they don’t share any physical components.</a:t>
            </a:r>
          </a:p>
          <a:p>
            <a:r>
              <a:rPr lang="en-US"/>
              <a:t/>
            </a:r>
          </a:p>
          <a:p>
            <a:r>
              <a:rPr lang="en-US"/>
              <a:t>Each node runs its own instance of distributed database management software (DDBMS), allowing it to manage and access its portion of the data.</a:t>
            </a:r>
          </a:p>
          <a:p>
            <a:r>
              <a:rPr lang="en-US"/>
              <a:t/>
            </a:r>
          </a:p>
          <a:p>
            <a:r>
              <a:rPr lang="en-US"/>
              <a:t>To function efficiently, data is split and stored across these nodes. This can be done in two ways:</a:t>
            </a:r>
          </a:p>
          <a:p>
            <a:r>
              <a:rPr lang="en-US"/>
              <a:t/>
            </a:r>
          </a:p>
          <a:p>
            <a:r>
              <a:rPr lang="en-US"/>
              <a:t>By rows, where different sets of records are stored on different nodes.</a:t>
            </a:r>
          </a:p>
          <a:p>
            <a:r>
              <a:rPr lang="en-US"/>
              <a:t/>
            </a:r>
          </a:p>
          <a:p>
            <a:r>
              <a:rPr lang="en-US"/>
              <a:t>Or by columns, where different fields or attributes of data are separated across nodes.</a:t>
            </a:r>
          </a:p>
          <a:p>
            <a:r>
              <a:rPr lang="en-US"/>
              <a:t/>
            </a:r>
          </a:p>
          <a:p>
            <a:r>
              <a:rPr lang="en-US"/>
              <a:t>This division ensures faster access, better performance, and improved reliability.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image shows a simple example of how a distributed database works. Imagine we have a single table called Employee, but instead of storing all its data in one place, we’ve split it across three different sites.</a:t>
            </a:r>
          </a:p>
          <a:p>
            <a:r>
              <a:rPr lang="en-US"/>
              <a:t/>
            </a:r>
          </a:p>
          <a:p>
            <a:r>
              <a:rPr lang="en-US"/>
              <a:t>Site A stores the EmpID and Name columns — this could be used for general identification and HR-related queries.</a:t>
            </a:r>
          </a:p>
          <a:p>
            <a:r>
              <a:rPr lang="en-US"/>
              <a:t/>
            </a:r>
          </a:p>
          <a:p>
            <a:r>
              <a:rPr lang="en-US"/>
              <a:t>Site B holds the EmpID and Phone — useful for contact or communication departments.</a:t>
            </a:r>
          </a:p>
          <a:p>
            <a:r>
              <a:rPr lang="en-US"/>
              <a:t/>
            </a:r>
          </a:p>
          <a:p>
            <a:r>
              <a:rPr lang="en-US"/>
              <a:t>Site C contains the EmpID and Salary — this might be kept more secure, and only accessible by the finance team.</a:t>
            </a:r>
          </a:p>
          <a:p>
            <a:r>
              <a:rPr lang="en-US"/>
              <a:t/>
            </a:r>
          </a:p>
          <a:p>
            <a:r>
              <a:rPr lang="en-US"/>
              <a:t>Even though the data is physically split, logically it still behaves like one single table. This is what makes distributed databases powerful: they provide a unified view of scattered data while optimizing performance, access, and security across locations.</a:t>
            </a:r>
          </a:p>
          <a:p>
            <a:r>
              <a:rPr lang="en-US"/>
              <a:t/>
            </a:r>
          </a:p>
          <a:p>
            <a:r>
              <a:rPr lang="en-US"/>
              <a:t>Also, notice that EmpID exists in all three sites. This acts as a key to relate the data pieces back together — allowing the system to combine the data whenever needed.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Distributed databases come with several powerful advantages:</a:t>
            </a:r>
          </a:p>
          <a:p>
            <a:r>
              <a:rPr lang="en-US"/>
              <a:t/>
            </a:r>
          </a:p>
          <a:p>
            <a:r>
              <a:rPr lang="en-US"/>
              <a:t>Flexibility – They allow organizations to use different types of data structures and schemas, especially in heterogeneous systems. This is great for businesses with complex or diverse data needs.</a:t>
            </a:r>
          </a:p>
          <a:p>
            <a:r>
              <a:rPr lang="en-US"/>
              <a:t/>
            </a:r>
          </a:p>
          <a:p>
            <a:r>
              <a:rPr lang="en-US"/>
              <a:t>Resiliency – Since data is stored across multiple nodes, there's no single point of failure. If one node goes down, others can still function, reducing system downtime.</a:t>
            </a:r>
          </a:p>
          <a:p>
            <a:r>
              <a:rPr lang="en-US"/>
              <a:t/>
            </a:r>
          </a:p>
          <a:p>
            <a:r>
              <a:rPr lang="en-US"/>
              <a:t>Scalability – You can easily scale the system up or down by adding or removing nodes. This is perfect for organizations that are growing or changing their data needs.</a:t>
            </a:r>
          </a:p>
          <a:p>
            <a:r>
              <a:rPr lang="en-US"/>
              <a:t/>
            </a:r>
          </a:p>
          <a:p>
            <a:r>
              <a:rPr lang="en-US"/>
              <a:t>Improved Performance – These systems use load balancing and query optimization to handle user requests faster, which reduces waiting time and improves user experience.</a:t>
            </a:r>
          </a:p>
          <a:p>
            <a:r>
              <a:rPr lang="en-US"/>
              <a:t/>
            </a:r>
          </a:p>
          <a:p>
            <a:r>
              <a:rPr lang="en-US"/>
              <a:t>High Availability – Thanks to features like data replication and continuous monitoring, distributed databases are built for fault tolerance, ensuring users have access even if part of the system fails.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While distributed databases offer many benefits, they also come with some challenges:</a:t>
            </a:r>
          </a:p>
          <a:p>
            <a:r>
              <a:rPr lang="en-US"/>
              <a:t/>
            </a:r>
          </a:p>
          <a:p>
            <a:r>
              <a:rPr lang="en-US"/>
              <a:t>Complexity – Designing and managing a distributed database is more complicated than a centralized one. There are more components, more connections, and more chances for things to go wrong. Some platforms, like MongoDB Atlas, help simplify this with unified tools.</a:t>
            </a:r>
          </a:p>
          <a:p>
            <a:r>
              <a:rPr lang="en-US"/>
              <a:t/>
            </a:r>
          </a:p>
          <a:p>
            <a:r>
              <a:rPr lang="en-US"/>
              <a:t>Latency – If queries need to pull data from multiple, possibly distant nodes, it can slow down performance — especially if the system isn’t well-optimized.</a:t>
            </a:r>
          </a:p>
          <a:p>
            <a:r>
              <a:rPr lang="en-US"/>
              <a:t/>
            </a:r>
          </a:p>
          <a:p>
            <a:r>
              <a:rPr lang="en-US"/>
              <a:t>Data Consistency – Since data can be stored in different formats or schemas across nodes, keeping everything in sync is harder. Failures in hardware or networks can also complicate the process of restoring consistent data.</a:t>
            </a:r>
          </a:p>
          <a:p>
            <a:r>
              <a:rPr lang="en-US"/>
              <a:t/>
            </a:r>
          </a:p>
          <a:p>
            <a:r>
              <a:rPr lang="en-US"/>
              <a:t>Cost – Distributed systems can cost more. You need more hardware, more storage locations, more networking, and often more skilled personnel to manage it all.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147724" y="3998455"/>
            <a:ext cx="11992551" cy="1048491"/>
          </a:xfrm>
          <a:prstGeom prst="rect">
            <a:avLst/>
          </a:prstGeom>
        </p:spPr>
        <p:txBody>
          <a:bodyPr anchor="t" rtlCol="false" tIns="0" lIns="0" bIns="0" rIns="0">
            <a:spAutoFit/>
          </a:bodyPr>
          <a:lstStyle/>
          <a:p>
            <a:pPr algn="ctr">
              <a:lnSpc>
                <a:spcPts val="7223"/>
              </a:lnSpc>
            </a:pPr>
            <a:r>
              <a:rPr lang="en-US" b="true" sz="7524">
                <a:solidFill>
                  <a:srgbClr val="FFFFFF"/>
                </a:solidFill>
                <a:latin typeface="Poppins Bold"/>
                <a:ea typeface="Poppins Bold"/>
                <a:cs typeface="Poppins Bold"/>
                <a:sym typeface="Poppins Bold"/>
              </a:rPr>
              <a:t>DISTRIBUTED DATABASE</a:t>
            </a:r>
          </a:p>
        </p:txBody>
      </p:sp>
      <p:sp>
        <p:nvSpPr>
          <p:cNvPr name="TextBox 3" id="3"/>
          <p:cNvSpPr txBox="true"/>
          <p:nvPr/>
        </p:nvSpPr>
        <p:spPr>
          <a:xfrm rot="0">
            <a:off x="4613380" y="5201499"/>
            <a:ext cx="9061241"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By Jawad Ahmed</a:t>
            </a:r>
          </a:p>
        </p:txBody>
      </p:sp>
      <p:grpSp>
        <p:nvGrpSpPr>
          <p:cNvPr name="Group 4" id="4"/>
          <p:cNvGrpSpPr/>
          <p:nvPr/>
        </p:nvGrpSpPr>
        <p:grpSpPr>
          <a:xfrm rot="0">
            <a:off x="16650621" y="8790649"/>
            <a:ext cx="608679" cy="602564"/>
            <a:chOff x="0" y="0"/>
            <a:chExt cx="85797" cy="84935"/>
          </a:xfrm>
        </p:grpSpPr>
        <p:sp>
          <p:nvSpPr>
            <p:cNvPr name="Freeform 5" id="5"/>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6" id="6"/>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650621" y="8790649"/>
            <a:ext cx="608679" cy="602564"/>
            <a:chOff x="0" y="0"/>
            <a:chExt cx="85797" cy="84935"/>
          </a:xfrm>
        </p:grpSpPr>
        <p:sp>
          <p:nvSpPr>
            <p:cNvPr name="Freeform 6" id="6"/>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7" id="7"/>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772744" y="2606821"/>
            <a:ext cx="5467916" cy="54679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921977" y="2756054"/>
            <a:ext cx="5169449" cy="51694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1109241" y="2943318"/>
            <a:ext cx="4794922" cy="47949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5198" t="0" r="-30941" b="-4214"/>
              </a:stretch>
            </a:blipFill>
          </p:spPr>
        </p:sp>
      </p:grpSp>
      <p:sp>
        <p:nvSpPr>
          <p:cNvPr name="TextBox 16" id="16"/>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FFFFFF"/>
                </a:solidFill>
                <a:latin typeface="Poppins Bold"/>
                <a:ea typeface="Poppins Bold"/>
                <a:cs typeface="Poppins Bold"/>
                <a:sym typeface="Poppins Bold"/>
              </a:rPr>
              <a:t>DISTRIBUTED DATABASE</a:t>
            </a:r>
          </a:p>
        </p:txBody>
      </p:sp>
      <p:sp>
        <p:nvSpPr>
          <p:cNvPr name="TextBox 17" id="17"/>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8" id="18"/>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a:t>
            </a:r>
          </a:p>
        </p:txBody>
      </p:sp>
      <p:sp>
        <p:nvSpPr>
          <p:cNvPr name="TextBox 19" id="19"/>
          <p:cNvSpPr txBox="true"/>
          <p:nvPr/>
        </p:nvSpPr>
        <p:spPr>
          <a:xfrm rot="0">
            <a:off x="2065908" y="2714625"/>
            <a:ext cx="7803917"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Introduction</a:t>
            </a:r>
          </a:p>
        </p:txBody>
      </p:sp>
      <p:sp>
        <p:nvSpPr>
          <p:cNvPr name="TextBox 20" id="20"/>
          <p:cNvSpPr txBox="true"/>
          <p:nvPr/>
        </p:nvSpPr>
        <p:spPr>
          <a:xfrm rot="0">
            <a:off x="2065908" y="4102100"/>
            <a:ext cx="7128070" cy="4711700"/>
          </a:xfrm>
          <a:prstGeom prst="rect">
            <a:avLst/>
          </a:prstGeom>
        </p:spPr>
        <p:txBody>
          <a:bodyPr anchor="t" rtlCol="false" tIns="0" lIns="0" bIns="0" rIns="0">
            <a:spAutoFit/>
          </a:bodyPr>
          <a:lstStyle/>
          <a:p>
            <a:pPr algn="just" marL="431801" indent="-215900" lvl="1">
              <a:lnSpc>
                <a:spcPts val="3400"/>
              </a:lnSpc>
              <a:buFont typeface="Arial"/>
              <a:buChar char="•"/>
            </a:pPr>
            <a:r>
              <a:rPr lang="en-US" sz="2000">
                <a:solidFill>
                  <a:srgbClr val="FFFFFF"/>
                </a:solidFill>
                <a:latin typeface="Poppins"/>
                <a:ea typeface="Poppins"/>
                <a:cs typeface="Poppins"/>
                <a:sym typeface="Poppins"/>
              </a:rPr>
              <a:t>Since 2020, data c</a:t>
            </a:r>
            <a:r>
              <a:rPr lang="en-US" sz="2000">
                <a:solidFill>
                  <a:srgbClr val="FFFFFF"/>
                </a:solidFill>
                <a:latin typeface="Poppins"/>
                <a:ea typeface="Poppins"/>
                <a:cs typeface="Poppins"/>
                <a:sym typeface="Poppins"/>
              </a:rPr>
              <a:t>reation has nearly doubled — 55.8 zettabytes in 3 years</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Demand for scalable, high-performance, and secure data storage is rising</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Organizations require solutions for various data types (structured &amp; unstructured)</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Distributed databases offer flexibility, scalability, and multi-user access</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Data is stored across multiple servers or nodes (often geographically separate)</a:t>
            </a:r>
          </a:p>
          <a:p>
            <a:pPr algn="just">
              <a:lnSpc>
                <a:spcPts val="34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037822" y="1483391"/>
            <a:ext cx="12212355" cy="7320219"/>
          </a:xfrm>
          <a:custGeom>
            <a:avLst/>
            <a:gdLst/>
            <a:ahLst/>
            <a:cxnLst/>
            <a:rect r="r" b="b" t="t" l="l"/>
            <a:pathLst>
              <a:path h="7320219" w="12212355">
                <a:moveTo>
                  <a:pt x="0" y="0"/>
                </a:moveTo>
                <a:lnTo>
                  <a:pt x="12212356" y="0"/>
                </a:lnTo>
                <a:lnTo>
                  <a:pt x="12212356" y="7320218"/>
                </a:lnTo>
                <a:lnTo>
                  <a:pt x="0" y="7320218"/>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650621" y="8790649"/>
            <a:ext cx="608679" cy="602564"/>
            <a:chOff x="0" y="0"/>
            <a:chExt cx="85797" cy="84935"/>
          </a:xfrm>
        </p:grpSpPr>
        <p:sp>
          <p:nvSpPr>
            <p:cNvPr name="Freeform 6" id="6"/>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7" id="7"/>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FFFFFF"/>
                </a:solidFill>
                <a:latin typeface="Poppins Bold"/>
                <a:ea typeface="Poppins Bold"/>
                <a:cs typeface="Poppins Bold"/>
                <a:sym typeface="Poppins Bold"/>
              </a:rPr>
              <a:t>DISTRIBUTED DATABASE</a:t>
            </a:r>
          </a:p>
        </p:txBody>
      </p:sp>
      <p:sp>
        <p:nvSpPr>
          <p:cNvPr name="TextBox 9" id="9"/>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0" id="10"/>
          <p:cNvSpPr txBox="true"/>
          <p:nvPr/>
        </p:nvSpPr>
        <p:spPr>
          <a:xfrm rot="0">
            <a:off x="16791474"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a:t>
            </a:r>
          </a:p>
        </p:txBody>
      </p:sp>
      <p:sp>
        <p:nvSpPr>
          <p:cNvPr name="TextBox 11" id="11"/>
          <p:cNvSpPr txBox="true"/>
          <p:nvPr/>
        </p:nvSpPr>
        <p:spPr>
          <a:xfrm rot="0">
            <a:off x="1250685" y="2519510"/>
            <a:ext cx="7229466" cy="514987"/>
          </a:xfrm>
          <a:prstGeom prst="rect">
            <a:avLst/>
          </a:prstGeom>
        </p:spPr>
        <p:txBody>
          <a:bodyPr anchor="t" rtlCol="false" tIns="0" lIns="0" bIns="0" rIns="0">
            <a:spAutoFit/>
          </a:bodyPr>
          <a:lstStyle/>
          <a:p>
            <a:pPr algn="l">
              <a:lnSpc>
                <a:spcPts val="3745"/>
              </a:lnSpc>
            </a:pPr>
            <a:r>
              <a:rPr lang="en-US" sz="3500" b="true">
                <a:solidFill>
                  <a:srgbClr val="FFFFFF"/>
                </a:solidFill>
                <a:latin typeface="Poppins Bold"/>
                <a:ea typeface="Poppins Bold"/>
                <a:cs typeface="Poppins Bold"/>
                <a:sym typeface="Poppins Bold"/>
              </a:rPr>
              <a:t>Types of Distributed Database</a:t>
            </a:r>
          </a:p>
        </p:txBody>
      </p:sp>
      <p:sp>
        <p:nvSpPr>
          <p:cNvPr name="TextBox 12" id="12"/>
          <p:cNvSpPr txBox="true"/>
          <p:nvPr/>
        </p:nvSpPr>
        <p:spPr>
          <a:xfrm rot="0">
            <a:off x="1250685" y="3293312"/>
            <a:ext cx="9088954" cy="6548905"/>
          </a:xfrm>
          <a:prstGeom prst="rect">
            <a:avLst/>
          </a:prstGeom>
        </p:spPr>
        <p:txBody>
          <a:bodyPr anchor="t" rtlCol="false" tIns="0" lIns="0" bIns="0" rIns="0">
            <a:spAutoFit/>
          </a:bodyPr>
          <a:lstStyle/>
          <a:p>
            <a:pPr algn="just">
              <a:lnSpc>
                <a:spcPts val="4335"/>
              </a:lnSpc>
            </a:pPr>
            <a:r>
              <a:rPr lang="en-US" b="true" sz="2550">
                <a:solidFill>
                  <a:srgbClr val="FFFFFF"/>
                </a:solidFill>
                <a:latin typeface="Poppins Bold"/>
                <a:ea typeface="Poppins Bold"/>
                <a:cs typeface="Poppins Bold"/>
                <a:sym typeface="Poppins Bold"/>
              </a:rPr>
              <a:t>H</a:t>
            </a:r>
            <a:r>
              <a:rPr lang="en-US" b="true" sz="2550">
                <a:solidFill>
                  <a:srgbClr val="FFFFFF"/>
                </a:solidFill>
                <a:latin typeface="Poppins Bold"/>
                <a:ea typeface="Poppins Bold"/>
                <a:cs typeface="Poppins Bold"/>
                <a:sym typeface="Poppins Bold"/>
              </a:rPr>
              <a:t>omogeneous Distributed Databases</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Same data model and DBMS across all nodes</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Same operating system and vendor</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Consistent data schema and format</a:t>
            </a:r>
          </a:p>
          <a:p>
            <a:pPr algn="just">
              <a:lnSpc>
                <a:spcPts val="4335"/>
              </a:lnSpc>
            </a:pPr>
          </a:p>
          <a:p>
            <a:pPr algn="just">
              <a:lnSpc>
                <a:spcPts val="4335"/>
              </a:lnSpc>
            </a:pPr>
            <a:r>
              <a:rPr lang="en-US" b="true" sz="2550">
                <a:solidFill>
                  <a:srgbClr val="FFFFFF"/>
                </a:solidFill>
                <a:latin typeface="Poppins Bold"/>
                <a:ea typeface="Poppins Bold"/>
                <a:cs typeface="Poppins Bold"/>
                <a:sym typeface="Poppins Bold"/>
              </a:rPr>
              <a:t>Heterogeneous Distributed Databases</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Different data models, OS, and DBMS</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Varying data schemas across nodes</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Middleware required for communication</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Nodes may be unaware of each other</a:t>
            </a:r>
          </a:p>
          <a:p>
            <a:pPr algn="just">
              <a:lnSpc>
                <a:spcPts val="4335"/>
              </a:lnSpc>
            </a:pPr>
          </a:p>
          <a:p>
            <a:pPr algn="just">
              <a:lnSpc>
                <a:spcPts val="433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FFFFFF"/>
                </a:solidFill>
                <a:latin typeface="Poppins Bold"/>
                <a:ea typeface="Poppins Bold"/>
                <a:cs typeface="Poppins Bold"/>
                <a:sym typeface="Poppins Bold"/>
              </a:rPr>
              <a:t>DISTRIBUTED DATABASE</a:t>
            </a:r>
          </a:p>
        </p:txBody>
      </p:sp>
      <p:grpSp>
        <p:nvGrpSpPr>
          <p:cNvPr name="Group 6" id="6"/>
          <p:cNvGrpSpPr/>
          <p:nvPr/>
        </p:nvGrpSpPr>
        <p:grpSpPr>
          <a:xfrm rot="0">
            <a:off x="16650621" y="8790649"/>
            <a:ext cx="608679" cy="602564"/>
            <a:chOff x="0" y="0"/>
            <a:chExt cx="85797" cy="84935"/>
          </a:xfrm>
        </p:grpSpPr>
        <p:sp>
          <p:nvSpPr>
            <p:cNvPr name="Freeform 7" id="7"/>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8" id="8"/>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0" id="10"/>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5</a:t>
            </a:r>
          </a:p>
        </p:txBody>
      </p:sp>
      <p:sp>
        <p:nvSpPr>
          <p:cNvPr name="TextBox 11" id="11"/>
          <p:cNvSpPr txBox="true"/>
          <p:nvPr/>
        </p:nvSpPr>
        <p:spPr>
          <a:xfrm rot="0">
            <a:off x="9144000" y="2881201"/>
            <a:ext cx="6130516" cy="674371"/>
          </a:xfrm>
          <a:prstGeom prst="rect">
            <a:avLst/>
          </a:prstGeom>
        </p:spPr>
        <p:txBody>
          <a:bodyPr anchor="t" rtlCol="false" tIns="0" lIns="0" bIns="0" rIns="0">
            <a:spAutoFit/>
          </a:bodyPr>
          <a:lstStyle/>
          <a:p>
            <a:pPr algn="l">
              <a:lnSpc>
                <a:spcPts val="4815"/>
              </a:lnSpc>
            </a:pPr>
            <a:r>
              <a:rPr lang="en-US" sz="4500" b="true">
                <a:solidFill>
                  <a:srgbClr val="FFFFFF"/>
                </a:solidFill>
                <a:latin typeface="Poppins Bold"/>
                <a:ea typeface="Poppins Bold"/>
                <a:cs typeface="Poppins Bold"/>
                <a:sym typeface="Poppins Bold"/>
              </a:rPr>
              <a:t>How Data is Stored?</a:t>
            </a:r>
          </a:p>
        </p:txBody>
      </p:sp>
      <p:grpSp>
        <p:nvGrpSpPr>
          <p:cNvPr name="Group 12" id="12"/>
          <p:cNvGrpSpPr/>
          <p:nvPr/>
        </p:nvGrpSpPr>
        <p:grpSpPr>
          <a:xfrm rot="0">
            <a:off x="-1998530" y="2284661"/>
            <a:ext cx="9538701" cy="953870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38194" y="2544997"/>
            <a:ext cx="9018030" cy="90180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411515" y="2871676"/>
            <a:ext cx="8364672" cy="836467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456" t="0" r="-24456" b="0"/>
              </a:stretch>
            </a:blipFill>
          </p:spPr>
        </p:sp>
      </p:grpSp>
      <p:sp>
        <p:nvSpPr>
          <p:cNvPr name="TextBox 20" id="20"/>
          <p:cNvSpPr txBox="true"/>
          <p:nvPr/>
        </p:nvSpPr>
        <p:spPr>
          <a:xfrm rot="0">
            <a:off x="9144000" y="3797300"/>
            <a:ext cx="7128070" cy="2568575"/>
          </a:xfrm>
          <a:prstGeom prst="rect">
            <a:avLst/>
          </a:prstGeom>
        </p:spPr>
        <p:txBody>
          <a:bodyPr anchor="t" rtlCol="false" tIns="0" lIns="0" bIns="0" rIns="0">
            <a:spAutoFit/>
          </a:bodyPr>
          <a:lstStyle/>
          <a:p>
            <a:pPr algn="just" marL="431801" indent="-215900" lvl="1">
              <a:lnSpc>
                <a:spcPts val="3400"/>
              </a:lnSpc>
              <a:buFont typeface="Arial"/>
              <a:buChar char="•"/>
            </a:pPr>
            <a:r>
              <a:rPr lang="en-US" sz="2000">
                <a:solidFill>
                  <a:srgbClr val="FFFFFF"/>
                </a:solidFill>
                <a:latin typeface="Poppins"/>
                <a:ea typeface="Poppins"/>
                <a:cs typeface="Poppins"/>
                <a:sym typeface="Poppins"/>
              </a:rPr>
              <a:t>Data</a:t>
            </a:r>
            <a:r>
              <a:rPr lang="en-US" sz="2000">
                <a:solidFill>
                  <a:srgbClr val="FFFFFF"/>
                </a:solidFill>
                <a:latin typeface="Poppins"/>
                <a:ea typeface="Poppins"/>
                <a:cs typeface="Poppins"/>
                <a:sym typeface="Poppins"/>
              </a:rPr>
              <a:t> is stored across multiple independent nodes</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Each node runs a Distributed DBMS (DDBMS)</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Nodes cooperate to manage and access data efficiently</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Data is divided across nodes by rows or columns</a:t>
            </a:r>
          </a:p>
          <a:p>
            <a:pPr algn="just">
              <a:lnSpc>
                <a:spcPts val="34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43129" y="1384222"/>
            <a:ext cx="12401742" cy="7518556"/>
          </a:xfrm>
          <a:custGeom>
            <a:avLst/>
            <a:gdLst/>
            <a:ahLst/>
            <a:cxnLst/>
            <a:rect r="r" b="b" t="t" l="l"/>
            <a:pathLst>
              <a:path h="7518556" w="12401742">
                <a:moveTo>
                  <a:pt x="0" y="0"/>
                </a:moveTo>
                <a:lnTo>
                  <a:pt x="12401742" y="0"/>
                </a:lnTo>
                <a:lnTo>
                  <a:pt x="12401742" y="7518556"/>
                </a:lnTo>
                <a:lnTo>
                  <a:pt x="0" y="7518556"/>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904" t="0" r="-904" b="0"/>
            </a:stretch>
          </a:blipFill>
        </p:spPr>
      </p:sp>
      <p:grpSp>
        <p:nvGrpSpPr>
          <p:cNvPr name="Group 3" id="3"/>
          <p:cNvGrpSpPr/>
          <p:nvPr/>
        </p:nvGrpSpPr>
        <p:grpSpPr>
          <a:xfrm rot="0">
            <a:off x="1028700" y="917764"/>
            <a:ext cx="16230600" cy="807119"/>
            <a:chOff x="0" y="0"/>
            <a:chExt cx="2287793" cy="113768"/>
          </a:xfrm>
        </p:grpSpPr>
        <p:sp>
          <p:nvSpPr>
            <p:cNvPr name="Freeform 4" id="4"/>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5" id="5"/>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650621" y="8790649"/>
            <a:ext cx="608679" cy="602564"/>
            <a:chOff x="0" y="0"/>
            <a:chExt cx="85797" cy="84935"/>
          </a:xfrm>
        </p:grpSpPr>
        <p:sp>
          <p:nvSpPr>
            <p:cNvPr name="Freeform 7" id="7"/>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8" id="8"/>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000000"/>
                </a:solidFill>
                <a:latin typeface="Poppins Bold"/>
                <a:ea typeface="Poppins Bold"/>
                <a:cs typeface="Poppins Bold"/>
                <a:sym typeface="Poppins Bold"/>
              </a:rPr>
              <a:t>DISTRIBUTED DATABASE</a:t>
            </a:r>
          </a:p>
        </p:txBody>
      </p:sp>
      <p:sp>
        <p:nvSpPr>
          <p:cNvPr name="TextBox 10" id="10"/>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1" id="11"/>
          <p:cNvSpPr txBox="true"/>
          <p:nvPr/>
        </p:nvSpPr>
        <p:spPr>
          <a:xfrm rot="0">
            <a:off x="16791474" y="8832850"/>
            <a:ext cx="346022" cy="425450"/>
          </a:xfrm>
          <a:prstGeom prst="rect">
            <a:avLst/>
          </a:prstGeom>
        </p:spPr>
        <p:txBody>
          <a:bodyPr anchor="t" rtlCol="false" tIns="0" lIns="0" bIns="0" rIns="0">
            <a:spAutoFit/>
          </a:bodyPr>
          <a:lstStyle/>
          <a:p>
            <a:pPr algn="ctr">
              <a:lnSpc>
                <a:spcPts val="3400"/>
              </a:lnSpc>
            </a:pPr>
            <a:r>
              <a:rPr lang="en-US" sz="2000">
                <a:solidFill>
                  <a:srgbClr val="000000"/>
                </a:solidFill>
                <a:latin typeface="Poppins"/>
                <a:ea typeface="Poppins"/>
                <a:cs typeface="Poppins"/>
                <a:sym typeface="Poppins"/>
              </a:rPr>
              <a:t>7</a:t>
            </a:r>
          </a:p>
        </p:txBody>
      </p:sp>
      <p:sp>
        <p:nvSpPr>
          <p:cNvPr name="TextBox 12" id="12"/>
          <p:cNvSpPr txBox="true"/>
          <p:nvPr/>
        </p:nvSpPr>
        <p:spPr>
          <a:xfrm rot="0">
            <a:off x="1250685" y="2519510"/>
            <a:ext cx="7229466" cy="408180"/>
          </a:xfrm>
          <a:prstGeom prst="rect">
            <a:avLst/>
          </a:prstGeom>
        </p:spPr>
        <p:txBody>
          <a:bodyPr anchor="t" rtlCol="false" tIns="0" lIns="0" bIns="0" rIns="0">
            <a:spAutoFit/>
          </a:bodyPr>
          <a:lstStyle/>
          <a:p>
            <a:pPr algn="l">
              <a:lnSpc>
                <a:spcPts val="2996"/>
              </a:lnSpc>
            </a:pPr>
            <a:r>
              <a:rPr lang="en-US" sz="2800" b="true">
                <a:solidFill>
                  <a:srgbClr val="000000"/>
                </a:solidFill>
                <a:latin typeface="Poppins Bold"/>
                <a:ea typeface="Poppins Bold"/>
                <a:cs typeface="Poppins Bold"/>
                <a:sym typeface="Poppins Bold"/>
              </a:rPr>
              <a:t>Advantages</a:t>
            </a:r>
          </a:p>
        </p:txBody>
      </p:sp>
      <p:sp>
        <p:nvSpPr>
          <p:cNvPr name="TextBox 13" id="13"/>
          <p:cNvSpPr txBox="true"/>
          <p:nvPr/>
        </p:nvSpPr>
        <p:spPr>
          <a:xfrm rot="0">
            <a:off x="1028700" y="3159190"/>
            <a:ext cx="9088954" cy="4876788"/>
          </a:xfrm>
          <a:prstGeom prst="rect">
            <a:avLst/>
          </a:prstGeom>
        </p:spPr>
        <p:txBody>
          <a:bodyPr anchor="t" rtlCol="false" tIns="0" lIns="0" bIns="0" rIns="0">
            <a:spAutoFit/>
          </a:bodyPr>
          <a:lstStyle/>
          <a:p>
            <a:pPr algn="just" marL="550585" indent="-275293" lvl="1">
              <a:lnSpc>
                <a:spcPts val="4335"/>
              </a:lnSpc>
              <a:buFont typeface="Arial"/>
              <a:buChar char="•"/>
            </a:pPr>
            <a:r>
              <a:rPr lang="en-US" b="true" sz="2550">
                <a:solidFill>
                  <a:srgbClr val="000000"/>
                </a:solidFill>
                <a:latin typeface="Poppins Bold"/>
                <a:ea typeface="Poppins Bold"/>
                <a:cs typeface="Poppins Bold"/>
                <a:sym typeface="Poppins Bold"/>
              </a:rPr>
              <a:t>Fl</a:t>
            </a:r>
            <a:r>
              <a:rPr lang="en-US" b="true" sz="2550">
                <a:solidFill>
                  <a:srgbClr val="000000"/>
                </a:solidFill>
                <a:latin typeface="Poppins Bold"/>
                <a:ea typeface="Poppins Bold"/>
                <a:cs typeface="Poppins Bold"/>
                <a:sym typeface="Poppins Bold"/>
              </a:rPr>
              <a:t>exibility – Supports diverse data types and schemas</a:t>
            </a:r>
          </a:p>
          <a:p>
            <a:pPr algn="just" marL="550585" indent="-275293" lvl="1">
              <a:lnSpc>
                <a:spcPts val="4335"/>
              </a:lnSpc>
              <a:buFont typeface="Arial"/>
              <a:buChar char="•"/>
            </a:pPr>
            <a:r>
              <a:rPr lang="en-US" b="true" sz="2550">
                <a:solidFill>
                  <a:srgbClr val="000000"/>
                </a:solidFill>
                <a:latin typeface="Poppins Bold"/>
                <a:ea typeface="Poppins Bold"/>
                <a:cs typeface="Poppins Bold"/>
                <a:sym typeface="Poppins Bold"/>
              </a:rPr>
              <a:t>Resiliency – No single point of failure</a:t>
            </a:r>
          </a:p>
          <a:p>
            <a:pPr algn="just" marL="550585" indent="-275293" lvl="1">
              <a:lnSpc>
                <a:spcPts val="4335"/>
              </a:lnSpc>
              <a:buFont typeface="Arial"/>
              <a:buChar char="•"/>
            </a:pPr>
            <a:r>
              <a:rPr lang="en-US" b="true" sz="2550">
                <a:solidFill>
                  <a:srgbClr val="000000"/>
                </a:solidFill>
                <a:latin typeface="Poppins Bold"/>
                <a:ea typeface="Poppins Bold"/>
                <a:cs typeface="Poppins Bold"/>
                <a:sym typeface="Poppins Bold"/>
              </a:rPr>
              <a:t>Scalability – Easy to add or remove nodes</a:t>
            </a:r>
          </a:p>
          <a:p>
            <a:pPr algn="just" marL="550585" indent="-275293" lvl="1">
              <a:lnSpc>
                <a:spcPts val="4335"/>
              </a:lnSpc>
              <a:buFont typeface="Arial"/>
              <a:buChar char="•"/>
            </a:pPr>
            <a:r>
              <a:rPr lang="en-US" b="true" sz="2550">
                <a:solidFill>
                  <a:srgbClr val="000000"/>
                </a:solidFill>
                <a:latin typeface="Poppins Bold"/>
                <a:ea typeface="Poppins Bold"/>
                <a:cs typeface="Poppins Bold"/>
                <a:sym typeface="Poppins Bold"/>
              </a:rPr>
              <a:t>Improved Performance – Faster response with load balancing</a:t>
            </a:r>
          </a:p>
          <a:p>
            <a:pPr algn="just" marL="550585" indent="-275293" lvl="1">
              <a:lnSpc>
                <a:spcPts val="4335"/>
              </a:lnSpc>
              <a:buFont typeface="Arial"/>
              <a:buChar char="•"/>
            </a:pPr>
            <a:r>
              <a:rPr lang="en-US" b="true" sz="2550">
                <a:solidFill>
                  <a:srgbClr val="000000"/>
                </a:solidFill>
                <a:latin typeface="Poppins Bold"/>
                <a:ea typeface="Poppins Bold"/>
                <a:cs typeface="Poppins Bold"/>
                <a:sym typeface="Poppins Bold"/>
              </a:rPr>
              <a:t>High Availability – Maintains access even during failures</a:t>
            </a:r>
          </a:p>
          <a:p>
            <a:pPr algn="just">
              <a:lnSpc>
                <a:spcPts val="4335"/>
              </a:lnSpc>
            </a:pP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650621" y="8790649"/>
            <a:ext cx="608679" cy="602564"/>
            <a:chOff x="0" y="0"/>
            <a:chExt cx="85797" cy="84935"/>
          </a:xfrm>
        </p:grpSpPr>
        <p:sp>
          <p:nvSpPr>
            <p:cNvPr name="Freeform 6" id="6"/>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7" id="7"/>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FFFFFF"/>
                </a:solidFill>
                <a:latin typeface="Poppins Bold"/>
                <a:ea typeface="Poppins Bold"/>
                <a:cs typeface="Poppins Bold"/>
                <a:sym typeface="Poppins Bold"/>
              </a:rPr>
              <a:t>DISTRIBUTED DATABASE</a:t>
            </a:r>
          </a:p>
        </p:txBody>
      </p:sp>
      <p:sp>
        <p:nvSpPr>
          <p:cNvPr name="TextBox 9" id="9"/>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0" id="10"/>
          <p:cNvSpPr txBox="true"/>
          <p:nvPr/>
        </p:nvSpPr>
        <p:spPr>
          <a:xfrm rot="0">
            <a:off x="16791474"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8</a:t>
            </a:r>
          </a:p>
        </p:txBody>
      </p:sp>
      <p:sp>
        <p:nvSpPr>
          <p:cNvPr name="TextBox 11" id="11"/>
          <p:cNvSpPr txBox="true"/>
          <p:nvPr/>
        </p:nvSpPr>
        <p:spPr>
          <a:xfrm rot="0">
            <a:off x="1250685" y="2519510"/>
            <a:ext cx="7229466" cy="514987"/>
          </a:xfrm>
          <a:prstGeom prst="rect">
            <a:avLst/>
          </a:prstGeom>
        </p:spPr>
        <p:txBody>
          <a:bodyPr anchor="t" rtlCol="false" tIns="0" lIns="0" bIns="0" rIns="0">
            <a:spAutoFit/>
          </a:bodyPr>
          <a:lstStyle/>
          <a:p>
            <a:pPr algn="l">
              <a:lnSpc>
                <a:spcPts val="3745"/>
              </a:lnSpc>
            </a:pPr>
            <a:r>
              <a:rPr lang="en-US" sz="3500" b="true">
                <a:solidFill>
                  <a:srgbClr val="FFFFFF"/>
                </a:solidFill>
                <a:latin typeface="Poppins Bold"/>
                <a:ea typeface="Poppins Bold"/>
                <a:cs typeface="Poppins Bold"/>
                <a:sym typeface="Poppins Bold"/>
              </a:rPr>
              <a:t>Disadvantages</a:t>
            </a:r>
          </a:p>
        </p:txBody>
      </p:sp>
      <p:sp>
        <p:nvSpPr>
          <p:cNvPr name="TextBox 12" id="12"/>
          <p:cNvSpPr txBox="true"/>
          <p:nvPr/>
        </p:nvSpPr>
        <p:spPr>
          <a:xfrm rot="0">
            <a:off x="1250685" y="3293312"/>
            <a:ext cx="9088954" cy="3816221"/>
          </a:xfrm>
          <a:prstGeom prst="rect">
            <a:avLst/>
          </a:prstGeom>
        </p:spPr>
        <p:txBody>
          <a:bodyPr anchor="t" rtlCol="false" tIns="0" lIns="0" bIns="0" rIns="0">
            <a:spAutoFit/>
          </a:bodyPr>
          <a:lstStyle/>
          <a:p>
            <a:pPr algn="just" marL="550586" indent="-275293" lvl="1">
              <a:lnSpc>
                <a:spcPts val="4335"/>
              </a:lnSpc>
              <a:buFont typeface="Arial"/>
              <a:buChar char="•"/>
            </a:pPr>
            <a:r>
              <a:rPr lang="en-US" b="true" sz="2550">
                <a:solidFill>
                  <a:srgbClr val="FFFFFF"/>
                </a:solidFill>
                <a:latin typeface="Poppins Bold"/>
                <a:ea typeface="Poppins Bold"/>
                <a:cs typeface="Poppins Bold"/>
                <a:sym typeface="Poppins Bold"/>
              </a:rPr>
              <a:t>C</a:t>
            </a:r>
            <a:r>
              <a:rPr lang="en-US" b="true" sz="2550">
                <a:solidFill>
                  <a:srgbClr val="FFFFFF"/>
                </a:solidFill>
                <a:latin typeface="Poppins Bold"/>
                <a:ea typeface="Poppins Bold"/>
                <a:cs typeface="Poppins Bold"/>
                <a:sym typeface="Poppins Bold"/>
              </a:rPr>
              <a:t>omplexity – More difficult to design and manage</a:t>
            </a:r>
          </a:p>
          <a:p>
            <a:pPr algn="just" marL="550586" indent="-275293" lvl="1">
              <a:lnSpc>
                <a:spcPts val="4335"/>
              </a:lnSpc>
              <a:buFont typeface="Arial"/>
              <a:buChar char="•"/>
            </a:pPr>
            <a:r>
              <a:rPr lang="en-US" b="true" sz="2550">
                <a:solidFill>
                  <a:srgbClr val="FFFFFF"/>
                </a:solidFill>
                <a:latin typeface="Poppins Bold"/>
                <a:ea typeface="Poppins Bold"/>
                <a:cs typeface="Poppins Bold"/>
                <a:sym typeface="Poppins Bold"/>
              </a:rPr>
              <a:t>Latency – Slower response if not optimized</a:t>
            </a:r>
          </a:p>
          <a:p>
            <a:pPr algn="just" marL="550586" indent="-275293" lvl="1">
              <a:lnSpc>
                <a:spcPts val="4335"/>
              </a:lnSpc>
              <a:buFont typeface="Arial"/>
              <a:buChar char="•"/>
            </a:pPr>
            <a:r>
              <a:rPr lang="en-US" b="true" sz="2550">
                <a:solidFill>
                  <a:srgbClr val="FFFFFF"/>
                </a:solidFill>
                <a:latin typeface="Poppins Bold"/>
                <a:ea typeface="Poppins Bold"/>
                <a:cs typeface="Poppins Bold"/>
                <a:sym typeface="Poppins Bold"/>
              </a:rPr>
              <a:t>Data </a:t>
            </a:r>
            <a:r>
              <a:rPr lang="en-US" b="true" sz="2550">
                <a:solidFill>
                  <a:srgbClr val="FFFFFF"/>
                </a:solidFill>
                <a:latin typeface="Poppins Bold"/>
                <a:ea typeface="Poppins Bold"/>
                <a:cs typeface="Poppins Bold"/>
                <a:sym typeface="Poppins Bold"/>
              </a:rPr>
              <a:t>Consistency – Harder to maintain ac</a:t>
            </a:r>
            <a:r>
              <a:rPr lang="en-US" b="true" sz="2550">
                <a:solidFill>
                  <a:srgbClr val="FFFFFF"/>
                </a:solidFill>
                <a:latin typeface="Poppins Bold"/>
                <a:ea typeface="Poppins Bold"/>
                <a:cs typeface="Poppins Bold"/>
                <a:sym typeface="Poppins Bold"/>
              </a:rPr>
              <a:t>ross multiple nodes</a:t>
            </a:r>
          </a:p>
          <a:p>
            <a:pPr algn="just" marL="550586" indent="-275293" lvl="1">
              <a:lnSpc>
                <a:spcPts val="4335"/>
              </a:lnSpc>
              <a:buFont typeface="Arial"/>
              <a:buChar char="•"/>
            </a:pPr>
            <a:r>
              <a:rPr lang="en-US" b="true" sz="2550">
                <a:solidFill>
                  <a:srgbClr val="FFFFFF"/>
                </a:solidFill>
                <a:latin typeface="Poppins Bold"/>
                <a:ea typeface="Poppins Bold"/>
                <a:cs typeface="Poppins Bold"/>
                <a:sym typeface="Poppins Bold"/>
              </a:rPr>
              <a:t>H</a:t>
            </a:r>
            <a:r>
              <a:rPr lang="en-US" b="true" sz="2550">
                <a:solidFill>
                  <a:srgbClr val="FFFFFF"/>
                </a:solidFill>
                <a:latin typeface="Poppins Bold"/>
                <a:ea typeface="Poppins Bold"/>
                <a:cs typeface="Poppins Bold"/>
                <a:sym typeface="Poppins Bold"/>
              </a:rPr>
              <a:t>igher Cost – Infrastructure and network expenses can increase</a:t>
            </a:r>
          </a:p>
          <a:p>
            <a:pPr algn="just">
              <a:lnSpc>
                <a:spcPts val="433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18115" y="-237040"/>
            <a:ext cx="20524231" cy="4730795"/>
            <a:chOff x="0" y="0"/>
            <a:chExt cx="5583242" cy="1286926"/>
          </a:xfrm>
        </p:grpSpPr>
        <p:sp>
          <p:nvSpPr>
            <p:cNvPr name="Freeform 3" id="3"/>
            <p:cNvSpPr/>
            <p:nvPr/>
          </p:nvSpPr>
          <p:spPr>
            <a:xfrm flipH="false" flipV="false" rot="0">
              <a:off x="0" y="0"/>
              <a:ext cx="5583242" cy="1286926"/>
            </a:xfrm>
            <a:custGeom>
              <a:avLst/>
              <a:gdLst/>
              <a:ahLst/>
              <a:cxnLst/>
              <a:rect r="r" b="b" t="t" l="l"/>
              <a:pathLst>
                <a:path h="1286926" w="5583242">
                  <a:moveTo>
                    <a:pt x="8676" y="0"/>
                  </a:moveTo>
                  <a:lnTo>
                    <a:pt x="5574566" y="0"/>
                  </a:lnTo>
                  <a:cubicBezTo>
                    <a:pt x="5576867" y="0"/>
                    <a:pt x="5579074" y="914"/>
                    <a:pt x="5580701" y="2541"/>
                  </a:cubicBezTo>
                  <a:cubicBezTo>
                    <a:pt x="5582328" y="4168"/>
                    <a:pt x="5583242" y="6375"/>
                    <a:pt x="5583242" y="8676"/>
                  </a:cubicBezTo>
                  <a:lnTo>
                    <a:pt x="5583242" y="1278250"/>
                  </a:lnTo>
                  <a:cubicBezTo>
                    <a:pt x="5583242" y="1280551"/>
                    <a:pt x="5582328" y="1282758"/>
                    <a:pt x="5580701" y="1284385"/>
                  </a:cubicBezTo>
                  <a:cubicBezTo>
                    <a:pt x="5579074" y="1286012"/>
                    <a:pt x="5576867" y="1286926"/>
                    <a:pt x="5574566" y="1286926"/>
                  </a:cubicBezTo>
                  <a:lnTo>
                    <a:pt x="8676" y="1286926"/>
                  </a:lnTo>
                  <a:cubicBezTo>
                    <a:pt x="6375" y="1286926"/>
                    <a:pt x="4168" y="1286012"/>
                    <a:pt x="2541" y="1284385"/>
                  </a:cubicBezTo>
                  <a:cubicBezTo>
                    <a:pt x="914" y="1282758"/>
                    <a:pt x="0" y="1280551"/>
                    <a:pt x="0" y="1278250"/>
                  </a:cubicBezTo>
                  <a:lnTo>
                    <a:pt x="0" y="8676"/>
                  </a:lnTo>
                  <a:cubicBezTo>
                    <a:pt x="0" y="6375"/>
                    <a:pt x="914" y="4168"/>
                    <a:pt x="2541" y="2541"/>
                  </a:cubicBezTo>
                  <a:cubicBezTo>
                    <a:pt x="4168" y="914"/>
                    <a:pt x="6375" y="0"/>
                    <a:pt x="8676" y="0"/>
                  </a:cubicBezTo>
                  <a:close/>
                </a:path>
              </a:pathLst>
            </a:custGeom>
            <a:blipFill>
              <a:blip r:embed="rId2"/>
              <a:stretch>
                <a:fillRect l="0" t="-94524" r="0" b="-94524"/>
              </a:stretch>
            </a:blipFill>
          </p:spPr>
        </p:sp>
      </p:grpSp>
      <p:grpSp>
        <p:nvGrpSpPr>
          <p:cNvPr name="Group 4" id="4"/>
          <p:cNvGrpSpPr/>
          <p:nvPr/>
        </p:nvGrpSpPr>
        <p:grpSpPr>
          <a:xfrm rot="0">
            <a:off x="1028700" y="917764"/>
            <a:ext cx="16230600" cy="807119"/>
            <a:chOff x="0" y="0"/>
            <a:chExt cx="2287793" cy="113768"/>
          </a:xfrm>
        </p:grpSpPr>
        <p:sp>
          <p:nvSpPr>
            <p:cNvPr name="Freeform 5" id="5"/>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6" id="6"/>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FFFFFF"/>
                </a:solidFill>
                <a:latin typeface="Poppins Bold"/>
                <a:ea typeface="Poppins Bold"/>
                <a:cs typeface="Poppins Bold"/>
                <a:sym typeface="Poppins Bold"/>
              </a:rPr>
              <a:t>DISTRIBUTED DATABASE</a:t>
            </a:r>
          </a:p>
        </p:txBody>
      </p:sp>
      <p:grpSp>
        <p:nvGrpSpPr>
          <p:cNvPr name="Group 8" id="8"/>
          <p:cNvGrpSpPr/>
          <p:nvPr/>
        </p:nvGrpSpPr>
        <p:grpSpPr>
          <a:xfrm rot="0">
            <a:off x="16650621" y="8790649"/>
            <a:ext cx="608679" cy="602564"/>
            <a:chOff x="0" y="0"/>
            <a:chExt cx="85797" cy="84935"/>
          </a:xfrm>
        </p:grpSpPr>
        <p:sp>
          <p:nvSpPr>
            <p:cNvPr name="Freeform 9" id="9"/>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0" id="10"/>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2" id="12"/>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9</a:t>
            </a:r>
          </a:p>
        </p:txBody>
      </p:sp>
      <p:sp>
        <p:nvSpPr>
          <p:cNvPr name="TextBox 13" id="13"/>
          <p:cNvSpPr txBox="true"/>
          <p:nvPr/>
        </p:nvSpPr>
        <p:spPr>
          <a:xfrm rot="0">
            <a:off x="3147724" y="4950955"/>
            <a:ext cx="11992551" cy="1907459"/>
          </a:xfrm>
          <a:prstGeom prst="rect">
            <a:avLst/>
          </a:prstGeom>
        </p:spPr>
        <p:txBody>
          <a:bodyPr anchor="t" rtlCol="false" tIns="0" lIns="0" bIns="0" rIns="0">
            <a:spAutoFit/>
          </a:bodyPr>
          <a:lstStyle/>
          <a:p>
            <a:pPr algn="ctr">
              <a:lnSpc>
                <a:spcPts val="13269"/>
              </a:lnSpc>
            </a:pPr>
            <a:r>
              <a:rPr lang="en-US" b="true" sz="13822">
                <a:solidFill>
                  <a:srgbClr val="FFFFFF"/>
                </a:solidFill>
                <a:latin typeface="Poppins Bold"/>
                <a:ea typeface="Poppins Bold"/>
                <a:cs typeface="Poppins Bold"/>
                <a:sym typeface="Poppins Bold"/>
              </a:rPr>
              <a:t>THANK YOU</a:t>
            </a:r>
          </a:p>
        </p:txBody>
      </p:sp>
      <p:sp>
        <p:nvSpPr>
          <p:cNvPr name="TextBox 14" id="14"/>
          <p:cNvSpPr txBox="true"/>
          <p:nvPr/>
        </p:nvSpPr>
        <p:spPr>
          <a:xfrm rot="0">
            <a:off x="3682852" y="6734588"/>
            <a:ext cx="10922297" cy="473075"/>
          </a:xfrm>
          <a:prstGeom prst="rect">
            <a:avLst/>
          </a:prstGeom>
        </p:spPr>
        <p:txBody>
          <a:bodyPr anchor="t" rtlCol="false" tIns="0" lIns="0" bIns="0" rIns="0">
            <a:spAutoFit/>
          </a:bodyPr>
          <a:lstStyle/>
          <a:p>
            <a:pPr algn="ctr">
              <a:lnSpc>
                <a:spcPts val="3910"/>
              </a:lnSpc>
            </a:pPr>
            <a:r>
              <a:rPr lang="en-US" sz="2300" spc="1104">
                <a:solidFill>
                  <a:srgbClr val="FFFFFF"/>
                </a:solidFill>
                <a:latin typeface="Poppins"/>
                <a:ea typeface="Poppins"/>
                <a:cs typeface="Poppins"/>
                <a:sym typeface="Poppins"/>
              </a:rPr>
              <a:t>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DAGrX_ywzwk</dc:identifier>
  <dcterms:modified xsi:type="dcterms:W3CDTF">2011-08-01T06:04:30Z</dcterms:modified>
  <cp:revision>1</cp:revision>
  <dc:title>Larana, Inc.</dc:title>
</cp:coreProperties>
</file>